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</p:sldIdLst>
  <p:sldSz cx="7559675" cy="10691813"/>
  <p:notesSz cx="7559675" cy="106918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2" d="100"/>
          <a:sy n="52" d="100"/>
        </p:scale>
        <p:origin x="195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702000" y="-58680"/>
            <a:ext cx="6155640" cy="3296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t-BR" sz="7740" b="0" strike="noStrike" spc="-1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702000" y="2692800"/>
            <a:ext cx="6155640" cy="57830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702000" y="-58680"/>
            <a:ext cx="6155640" cy="3296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t-BR" sz="7740" b="0" strike="noStrike" spc="-1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702000" y="2692800"/>
            <a:ext cx="6155640" cy="5783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562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702000" y="-58680"/>
            <a:ext cx="6155640" cy="3296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t-BR" sz="7740" b="0" strike="noStrike" spc="-1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702000" y="2692800"/>
            <a:ext cx="3003840" cy="5783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5620" b="0" strike="noStrike" spc="-1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3856320" y="2692800"/>
            <a:ext cx="3003840" cy="5783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562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702000" y="-58680"/>
            <a:ext cx="6155640" cy="3296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t-BR" sz="774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702000" y="757440"/>
            <a:ext cx="6155640" cy="77158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702000" y="-58680"/>
            <a:ext cx="6155640" cy="3296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t-BR" sz="7740" b="0" strike="noStrike" spc="-1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702000" y="2692800"/>
            <a:ext cx="3003840" cy="2758320"/>
          </a:xfrm>
          <a:prstGeom prst="rect">
            <a:avLst/>
          </a:prstGeom>
        </p:spPr>
        <p:txBody>
          <a:bodyPr lIns="0" tIns="0" rIns="0" bIns="0">
            <a:normAutofit fontScale="79000"/>
          </a:bodyPr>
          <a:lstStyle/>
          <a:p>
            <a:endParaRPr lang="pt-BR" sz="5620" b="0" strike="noStrike" spc="-1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3856320" y="2692800"/>
            <a:ext cx="3003840" cy="5783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5620" b="0" strike="noStrike" spc="-1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702000" y="5713560"/>
            <a:ext cx="3003840" cy="2758320"/>
          </a:xfrm>
          <a:prstGeom prst="rect">
            <a:avLst/>
          </a:prstGeom>
        </p:spPr>
        <p:txBody>
          <a:bodyPr lIns="0" tIns="0" rIns="0" bIns="0">
            <a:normAutofit fontScale="79000"/>
          </a:bodyPr>
          <a:lstStyle/>
          <a:p>
            <a:endParaRPr lang="pt-BR" sz="562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702000" y="-58680"/>
            <a:ext cx="6155640" cy="3296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t-BR" sz="7740" b="0" strike="noStrike" spc="-1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702000" y="2692800"/>
            <a:ext cx="3003840" cy="5783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5620" b="0" strike="noStrike" spc="-1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3856320" y="2692800"/>
            <a:ext cx="3003840" cy="2758320"/>
          </a:xfrm>
          <a:prstGeom prst="rect">
            <a:avLst/>
          </a:prstGeom>
        </p:spPr>
        <p:txBody>
          <a:bodyPr lIns="0" tIns="0" rIns="0" bIns="0">
            <a:normAutofit fontScale="79000"/>
          </a:bodyPr>
          <a:lstStyle/>
          <a:p>
            <a:endParaRPr lang="pt-BR" sz="5620" b="0" strike="noStrike" spc="-1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3856320" y="5713560"/>
            <a:ext cx="3003840" cy="2758320"/>
          </a:xfrm>
          <a:prstGeom prst="rect">
            <a:avLst/>
          </a:prstGeom>
        </p:spPr>
        <p:txBody>
          <a:bodyPr lIns="0" tIns="0" rIns="0" bIns="0">
            <a:normAutofit fontScale="79000"/>
          </a:bodyPr>
          <a:lstStyle/>
          <a:p>
            <a:endParaRPr lang="pt-BR" sz="562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702000" y="-58680"/>
            <a:ext cx="6155640" cy="3296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t-BR" sz="7740" b="0" strike="noStrike" spc="-1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702000" y="2692800"/>
            <a:ext cx="3003840" cy="2758320"/>
          </a:xfrm>
          <a:prstGeom prst="rect">
            <a:avLst/>
          </a:prstGeom>
        </p:spPr>
        <p:txBody>
          <a:bodyPr lIns="0" tIns="0" rIns="0" bIns="0">
            <a:normAutofit fontScale="79000"/>
          </a:bodyPr>
          <a:lstStyle/>
          <a:p>
            <a:endParaRPr lang="pt-BR" sz="5620" b="0" strike="noStrike" spc="-1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3856320" y="2692800"/>
            <a:ext cx="3003840" cy="2758320"/>
          </a:xfrm>
          <a:prstGeom prst="rect">
            <a:avLst/>
          </a:prstGeom>
        </p:spPr>
        <p:txBody>
          <a:bodyPr lIns="0" tIns="0" rIns="0" bIns="0">
            <a:normAutofit fontScale="79000"/>
          </a:bodyPr>
          <a:lstStyle/>
          <a:p>
            <a:endParaRPr lang="pt-BR" sz="5620" b="0" strike="noStrike" spc="-1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702000" y="5713560"/>
            <a:ext cx="6155640" cy="2758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562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702000" y="-58680"/>
            <a:ext cx="6155640" cy="3296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t-BR" sz="774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702000" y="2692800"/>
            <a:ext cx="6155640" cy="2758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562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702000" y="5713560"/>
            <a:ext cx="6155640" cy="2758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562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702000" y="-58680"/>
            <a:ext cx="6155640" cy="3296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t-BR" sz="7740" b="0" strike="noStrike" spc="-1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702000" y="2692800"/>
            <a:ext cx="3003840" cy="2758320"/>
          </a:xfrm>
          <a:prstGeom prst="rect">
            <a:avLst/>
          </a:prstGeom>
        </p:spPr>
        <p:txBody>
          <a:bodyPr lIns="0" tIns="0" rIns="0" bIns="0">
            <a:normAutofit fontScale="79000"/>
          </a:bodyPr>
          <a:lstStyle/>
          <a:p>
            <a:endParaRPr lang="pt-BR" sz="5620" b="0" strike="noStrike" spc="-1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3856320" y="2692800"/>
            <a:ext cx="3003840" cy="2758320"/>
          </a:xfrm>
          <a:prstGeom prst="rect">
            <a:avLst/>
          </a:prstGeom>
        </p:spPr>
        <p:txBody>
          <a:bodyPr lIns="0" tIns="0" rIns="0" bIns="0">
            <a:normAutofit fontScale="79000"/>
          </a:bodyPr>
          <a:lstStyle/>
          <a:p>
            <a:endParaRPr lang="pt-BR" sz="5620" b="0" strike="noStrike" spc="-1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702000" y="5713560"/>
            <a:ext cx="3003840" cy="2758320"/>
          </a:xfrm>
          <a:prstGeom prst="rect">
            <a:avLst/>
          </a:prstGeom>
        </p:spPr>
        <p:txBody>
          <a:bodyPr lIns="0" tIns="0" rIns="0" bIns="0">
            <a:normAutofit fontScale="79000"/>
          </a:bodyPr>
          <a:lstStyle/>
          <a:p>
            <a:endParaRPr lang="pt-BR" sz="5620" b="0" strike="noStrike" spc="-1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3856320" y="5713560"/>
            <a:ext cx="3003840" cy="2758320"/>
          </a:xfrm>
          <a:prstGeom prst="rect">
            <a:avLst/>
          </a:prstGeom>
        </p:spPr>
        <p:txBody>
          <a:bodyPr lIns="0" tIns="0" rIns="0" bIns="0">
            <a:normAutofit fontScale="79000"/>
          </a:bodyPr>
          <a:lstStyle/>
          <a:p>
            <a:endParaRPr lang="pt-BR" sz="562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702000" y="-58680"/>
            <a:ext cx="6155640" cy="3296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pt-BR" sz="7740" b="0" strike="noStrike" spc="-1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702000" y="2692800"/>
            <a:ext cx="1981800" cy="2758320"/>
          </a:xfrm>
          <a:prstGeom prst="rect">
            <a:avLst/>
          </a:prstGeom>
        </p:spPr>
        <p:txBody>
          <a:bodyPr lIns="0" tIns="0" rIns="0" bIns="0">
            <a:normAutofit fontScale="42000"/>
          </a:bodyPr>
          <a:lstStyle/>
          <a:p>
            <a:endParaRPr lang="pt-BR" sz="5620" b="0" strike="noStrike" spc="-1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2783160" y="2692800"/>
            <a:ext cx="1981800" cy="2758320"/>
          </a:xfrm>
          <a:prstGeom prst="rect">
            <a:avLst/>
          </a:prstGeom>
        </p:spPr>
        <p:txBody>
          <a:bodyPr lIns="0" tIns="0" rIns="0" bIns="0">
            <a:normAutofit fontScale="42000"/>
          </a:bodyPr>
          <a:lstStyle/>
          <a:p>
            <a:endParaRPr lang="pt-BR" sz="5620" b="0" strike="noStrike" spc="-1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4864680" y="2692800"/>
            <a:ext cx="1981800" cy="2758320"/>
          </a:xfrm>
          <a:prstGeom prst="rect">
            <a:avLst/>
          </a:prstGeom>
        </p:spPr>
        <p:txBody>
          <a:bodyPr lIns="0" tIns="0" rIns="0" bIns="0">
            <a:normAutofit fontScale="42000"/>
          </a:bodyPr>
          <a:lstStyle/>
          <a:p>
            <a:endParaRPr lang="pt-BR" sz="5620" b="0" strike="noStrike" spc="-1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702000" y="5713560"/>
            <a:ext cx="1981800" cy="2758320"/>
          </a:xfrm>
          <a:prstGeom prst="rect">
            <a:avLst/>
          </a:prstGeom>
        </p:spPr>
        <p:txBody>
          <a:bodyPr lIns="0" tIns="0" rIns="0" bIns="0">
            <a:normAutofit fontScale="42000"/>
          </a:bodyPr>
          <a:lstStyle/>
          <a:p>
            <a:endParaRPr lang="pt-BR" sz="5620" b="0" strike="noStrike" spc="-1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2783160" y="5713560"/>
            <a:ext cx="1981800" cy="2758320"/>
          </a:xfrm>
          <a:prstGeom prst="rect">
            <a:avLst/>
          </a:prstGeom>
        </p:spPr>
        <p:txBody>
          <a:bodyPr lIns="0" tIns="0" rIns="0" bIns="0">
            <a:normAutofit fontScale="42000"/>
          </a:bodyPr>
          <a:lstStyle/>
          <a:p>
            <a:endParaRPr lang="pt-BR" sz="5620" b="0" strike="noStrike" spc="-1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4864680" y="5713560"/>
            <a:ext cx="1981800" cy="2758320"/>
          </a:xfrm>
          <a:prstGeom prst="rect">
            <a:avLst/>
          </a:prstGeom>
        </p:spPr>
        <p:txBody>
          <a:bodyPr lIns="0" tIns="0" rIns="0" bIns="0">
            <a:normAutofit fontScale="42000"/>
          </a:bodyPr>
          <a:lstStyle/>
          <a:p>
            <a:endParaRPr lang="pt-BR" sz="562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702000" y="757440"/>
            <a:ext cx="6155640" cy="1664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pt-BR" sz="7740" b="0" strike="noStrike" spc="-1">
                <a:latin typeface="Arial"/>
              </a:rPr>
              <a:t>Clique para editar o formato do texto do título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702000" y="2692800"/>
            <a:ext cx="6155640" cy="5783040"/>
          </a:xfrm>
          <a:prstGeom prst="rect">
            <a:avLst/>
          </a:prstGeom>
        </p:spPr>
        <p:txBody>
          <a:bodyPr lIns="0" tIns="0" rIns="0" bIns="0">
            <a:normAutofit fontScale="31000"/>
          </a:bodyPr>
          <a:lstStyle/>
          <a:p>
            <a:pPr marL="432000" indent="-324000">
              <a:spcBef>
                <a:spcPts val="248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5620" b="0" strike="noStrike" spc="-1">
                <a:latin typeface="Arial"/>
              </a:rPr>
              <a:t>Clique para editar o formato do texto da estrutura de tópicos</a:t>
            </a:r>
          </a:p>
          <a:p>
            <a:pPr marL="864000" lvl="1" indent="-324000">
              <a:spcBef>
                <a:spcPts val="1993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4920" b="0" strike="noStrike" spc="-1">
                <a:latin typeface="Arial"/>
              </a:rPr>
              <a:t>2.º nível da estrutura de tópicos</a:t>
            </a:r>
          </a:p>
          <a:p>
            <a:pPr marL="1296000" lvl="2" indent="-288000">
              <a:spcBef>
                <a:spcPts val="149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4220" b="0" strike="noStrike" spc="-1">
                <a:latin typeface="Arial"/>
              </a:rPr>
              <a:t>3.º nível da estrutura de tópicos</a:t>
            </a:r>
          </a:p>
          <a:p>
            <a:pPr marL="1728000" lvl="3" indent="-216000">
              <a:spcBef>
                <a:spcPts val="995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3509" b="0" strike="noStrike" spc="-1">
                <a:latin typeface="Arial"/>
              </a:rPr>
              <a:t>4.º nível da estrutura de tópicos</a:t>
            </a:r>
          </a:p>
          <a:p>
            <a:pPr marL="2160000" lvl="4" indent="-216000">
              <a:spcBef>
                <a:spcPts val="496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3509" b="0" strike="noStrike" spc="-1">
                <a:latin typeface="Arial"/>
              </a:rPr>
              <a:t>5.º nível da estrutura de tópicos</a:t>
            </a:r>
          </a:p>
          <a:p>
            <a:pPr marL="2592000" lvl="5" indent="-216000">
              <a:spcBef>
                <a:spcPts val="496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3509" b="0" strike="noStrike" spc="-1">
                <a:latin typeface="Arial"/>
              </a:rPr>
              <a:t>6.º nível da estrutura de tópicos</a:t>
            </a:r>
          </a:p>
          <a:p>
            <a:pPr marL="3024000" lvl="6" indent="-216000">
              <a:spcBef>
                <a:spcPts val="496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3509" b="0" strike="noStrike" spc="-1">
                <a:latin typeface="Arial"/>
              </a:rPr>
              <a:t>7.º nível da estrutura de tópicos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702000" y="9444240"/>
            <a:ext cx="1593360" cy="6868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pt-BR" sz="1400" b="0" strike="noStrike" spc="-1">
                <a:latin typeface="Times New Roman"/>
              </a:rPr>
              <a:t>&lt;data/hora&gt;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2699280" y="9444240"/>
            <a:ext cx="2167920" cy="6868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ctr"/>
            <a:r>
              <a:rPr lang="pt-BR" sz="1400" b="0" strike="noStrike" spc="-1">
                <a:latin typeface="Times New Roman"/>
              </a:rPr>
              <a:t>&lt;rodapé&gt;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5264280" y="9444240"/>
            <a:ext cx="1593360" cy="6868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fld id="{19586631-FC24-458E-ADAC-22760D7424C1}" type="slidenum">
              <a:rPr lang="pt-BR" sz="1400" b="0" strike="noStrike" spc="-1">
                <a:latin typeface="Times New Roman"/>
              </a:rPr>
              <a:t>‹nº›</a:t>
            </a:fld>
            <a:endParaRPr lang="pt-BR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Imagem 40"/>
          <p:cNvPicPr/>
          <p:nvPr/>
        </p:nvPicPr>
        <p:blipFill rotWithShape="1">
          <a:blip r:embed="rId2"/>
          <a:srcRect r="-3080"/>
          <a:stretch/>
        </p:blipFill>
        <p:spPr>
          <a:xfrm>
            <a:off x="821879" y="1440591"/>
            <a:ext cx="6283255" cy="4571640"/>
          </a:xfrm>
          <a:prstGeom prst="rect">
            <a:avLst/>
          </a:prstGeom>
          <a:ln>
            <a:noFill/>
          </a:ln>
        </p:spPr>
      </p:pic>
      <p:sp>
        <p:nvSpPr>
          <p:cNvPr id="42" name="CustomShape 1"/>
          <p:cNvSpPr/>
          <p:nvPr/>
        </p:nvSpPr>
        <p:spPr>
          <a:xfrm>
            <a:off x="5142600" y="3081111"/>
            <a:ext cx="1481400" cy="1980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D73C9B7F-11E1-4361-9656-DA404EAD0CBC}"/>
              </a:ext>
            </a:extLst>
          </p:cNvPr>
          <p:cNvSpPr/>
          <p:nvPr/>
        </p:nvSpPr>
        <p:spPr>
          <a:xfrm>
            <a:off x="774254" y="6073243"/>
            <a:ext cx="61980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AU" sz="1200" b="1" dirty="0">
                <a:ea typeface="DengXian" panose="020B0503020204020204" pitchFamily="2" charset="-122"/>
                <a:cs typeface="Times New Roman" panose="02020603050405020304" pitchFamily="18" charset="0"/>
              </a:rPr>
              <a:t>Figure S6.</a:t>
            </a:r>
            <a:r>
              <a:rPr lang="en-AU" sz="1200" dirty="0">
                <a:ea typeface="DengXian" panose="020B0503020204020204" pitchFamily="2" charset="-122"/>
                <a:cs typeface="Times New Roman" panose="02020603050405020304" pitchFamily="18" charset="0"/>
              </a:rPr>
              <a:t> </a:t>
            </a:r>
            <a:r>
              <a:rPr lang="en-AU" sz="1200" b="1" dirty="0">
                <a:ea typeface="DengXian" panose="020B0503020204020204" pitchFamily="2" charset="-122"/>
                <a:cs typeface="Times New Roman" panose="02020603050405020304" pitchFamily="18" charset="0"/>
              </a:rPr>
              <a:t>The original SDS-PAGE gel presented in Figure 3b.</a:t>
            </a:r>
            <a:r>
              <a:rPr lang="en-AU" sz="1200" dirty="0">
                <a:ea typeface="DengXian" panose="020B0503020204020204" pitchFamily="2" charset="-122"/>
                <a:cs typeface="Times New Roman" panose="02020603050405020304" pitchFamily="18" charset="0"/>
              </a:rPr>
              <a:t> </a:t>
            </a:r>
            <a:r>
              <a:rPr lang="pt-BR" sz="1200" spc="-1" dirty="0" err="1"/>
              <a:t>This</a:t>
            </a:r>
            <a:r>
              <a:rPr lang="pt-BR" sz="1200" spc="-1" dirty="0"/>
              <a:t> </a:t>
            </a:r>
            <a:r>
              <a:rPr lang="pt-BR" sz="1200" spc="-1" dirty="0" err="1"/>
              <a:t>image</a:t>
            </a:r>
            <a:r>
              <a:rPr lang="pt-BR" sz="1200" spc="-1" dirty="0"/>
              <a:t> </a:t>
            </a:r>
            <a:r>
              <a:rPr lang="pt-BR" sz="1200" spc="-1" dirty="0" err="1"/>
              <a:t>was</a:t>
            </a:r>
            <a:r>
              <a:rPr lang="pt-BR" sz="1200" spc="-1" dirty="0"/>
              <a:t> </a:t>
            </a:r>
            <a:r>
              <a:rPr lang="pt-BR" sz="1200" spc="-1" dirty="0" err="1"/>
              <a:t>cropped</a:t>
            </a:r>
            <a:r>
              <a:rPr lang="pt-BR" sz="1200" spc="-1" dirty="0"/>
              <a:t> in </a:t>
            </a:r>
            <a:r>
              <a:rPr lang="pt-BR" sz="1200" spc="-1" dirty="0" err="1"/>
              <a:t>the</a:t>
            </a:r>
            <a:r>
              <a:rPr lang="pt-BR" sz="1200" spc="-1" dirty="0"/>
              <a:t> </a:t>
            </a:r>
            <a:r>
              <a:rPr lang="pt-BR" sz="1200" spc="-1" dirty="0" err="1"/>
              <a:t>red</a:t>
            </a:r>
            <a:r>
              <a:rPr lang="pt-BR" sz="1200" spc="-1" dirty="0"/>
              <a:t> </a:t>
            </a:r>
            <a:r>
              <a:rPr lang="pt-BR" sz="1200" spc="-1" dirty="0" err="1"/>
              <a:t>rectangle</a:t>
            </a:r>
            <a:r>
              <a:rPr lang="pt-BR" sz="1200" spc="-1" dirty="0"/>
              <a:t>. </a:t>
            </a:r>
            <a:r>
              <a:rPr lang="pt-BR" sz="1200" spc="-1" dirty="0" err="1"/>
              <a:t>This</a:t>
            </a:r>
            <a:r>
              <a:rPr lang="pt-BR" sz="1200" spc="-1" dirty="0"/>
              <a:t> </a:t>
            </a:r>
            <a:r>
              <a:rPr lang="pt-BR" sz="1200" spc="-1" dirty="0" err="1"/>
              <a:t>was</a:t>
            </a:r>
            <a:r>
              <a:rPr lang="pt-BR" sz="1200" spc="-1" dirty="0"/>
              <a:t> </a:t>
            </a:r>
            <a:r>
              <a:rPr lang="pt-BR" sz="1200" spc="-1" dirty="0" err="1"/>
              <a:t>made</a:t>
            </a:r>
            <a:r>
              <a:rPr lang="pt-BR" sz="1200" spc="-1" dirty="0"/>
              <a:t> </a:t>
            </a:r>
            <a:r>
              <a:rPr lang="pt-BR" sz="1200" spc="-1" dirty="0" err="1"/>
              <a:t>because</a:t>
            </a:r>
            <a:r>
              <a:rPr lang="pt-BR" sz="1200" spc="-1" dirty="0"/>
              <a:t> </a:t>
            </a:r>
            <a:r>
              <a:rPr lang="pt-BR" sz="1200" spc="-1" dirty="0" err="1"/>
              <a:t>other</a:t>
            </a:r>
            <a:r>
              <a:rPr lang="pt-BR" sz="1200" spc="-1" dirty="0"/>
              <a:t> </a:t>
            </a:r>
            <a:r>
              <a:rPr lang="pt-BR" sz="1200" spc="-1" dirty="0" err="1"/>
              <a:t>purifications</a:t>
            </a:r>
            <a:r>
              <a:rPr lang="pt-BR" sz="1200" spc="-1" dirty="0"/>
              <a:t> </a:t>
            </a:r>
            <a:r>
              <a:rPr lang="pt-BR" sz="1200" spc="-1" dirty="0" err="1"/>
              <a:t>were</a:t>
            </a:r>
            <a:r>
              <a:rPr lang="pt-BR" sz="1200" spc="-1" dirty="0"/>
              <a:t> </a:t>
            </a:r>
            <a:r>
              <a:rPr lang="pt-BR" sz="1200" spc="-1" dirty="0" err="1"/>
              <a:t>loaded</a:t>
            </a:r>
            <a:r>
              <a:rPr lang="pt-BR" sz="1200" spc="-1" dirty="0"/>
              <a:t> in </a:t>
            </a:r>
            <a:r>
              <a:rPr lang="pt-BR" sz="1200" spc="-1" dirty="0" err="1"/>
              <a:t>the</a:t>
            </a:r>
            <a:r>
              <a:rPr lang="pt-BR" sz="1200" spc="-1" dirty="0"/>
              <a:t> </a:t>
            </a:r>
            <a:r>
              <a:rPr lang="pt-BR" sz="1200" spc="-1" dirty="0" err="1"/>
              <a:t>same</a:t>
            </a:r>
            <a:r>
              <a:rPr lang="pt-BR" sz="1200" spc="-1" dirty="0"/>
              <a:t> gel.</a:t>
            </a:r>
          </a:p>
          <a:p>
            <a:pPr algn="just">
              <a:spcAft>
                <a:spcPts val="0"/>
              </a:spcAft>
            </a:pPr>
            <a:endParaRPr lang="pt-BR" sz="1200" dirty="0">
              <a:ea typeface="DengXian" panose="020B0503020204020204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Imagem 43"/>
          <p:cNvPicPr/>
          <p:nvPr/>
        </p:nvPicPr>
        <p:blipFill>
          <a:blip r:embed="rId2"/>
          <a:stretch/>
        </p:blipFill>
        <p:spPr>
          <a:xfrm>
            <a:off x="376437" y="1800000"/>
            <a:ext cx="6839640" cy="5129280"/>
          </a:xfrm>
          <a:prstGeom prst="rect">
            <a:avLst/>
          </a:prstGeom>
          <a:ln>
            <a:noFill/>
          </a:ln>
        </p:spPr>
      </p:pic>
      <p:sp>
        <p:nvSpPr>
          <p:cNvPr id="45" name="CustomShape 1"/>
          <p:cNvSpPr/>
          <p:nvPr/>
        </p:nvSpPr>
        <p:spPr>
          <a:xfrm>
            <a:off x="2079597" y="3456000"/>
            <a:ext cx="509400" cy="1980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CF45D4CA-5C9C-455F-ABCC-F7E76F468ED9}"/>
              </a:ext>
            </a:extLst>
          </p:cNvPr>
          <p:cNvSpPr/>
          <p:nvPr/>
        </p:nvSpPr>
        <p:spPr>
          <a:xfrm>
            <a:off x="332307" y="6963984"/>
            <a:ext cx="688377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AU" sz="1200" b="1" dirty="0">
                <a:ea typeface="DengXian" panose="020B0503020204020204" pitchFamily="2" charset="-122"/>
                <a:cs typeface="Times New Roman" panose="02020603050405020304" pitchFamily="18" charset="0"/>
              </a:rPr>
              <a:t>Figure S7.</a:t>
            </a:r>
            <a:r>
              <a:rPr lang="en-AU" sz="1200" dirty="0">
                <a:ea typeface="DengXian" panose="020B0503020204020204" pitchFamily="2" charset="-122"/>
                <a:cs typeface="Times New Roman" panose="02020603050405020304" pitchFamily="18" charset="0"/>
              </a:rPr>
              <a:t> </a:t>
            </a:r>
            <a:r>
              <a:rPr lang="en-AU" sz="1200" b="1" dirty="0">
                <a:ea typeface="DengXian" panose="020B0503020204020204" pitchFamily="2" charset="-122"/>
                <a:cs typeface="Times New Roman" panose="02020603050405020304" pitchFamily="18" charset="0"/>
              </a:rPr>
              <a:t>The original SDS-PAGE gel presented in Figure 3b, for </a:t>
            </a:r>
            <a:r>
              <a:rPr lang="en-US" sz="1200" b="1" dirty="0">
                <a:ea typeface="DengXian" panose="020B0503020204020204" pitchFamily="2" charset="-122"/>
                <a:cs typeface="Times New Roman" panose="02020603050405020304" pitchFamily="18" charset="0"/>
              </a:rPr>
              <a:t>the</a:t>
            </a:r>
            <a:r>
              <a:rPr lang="en-US" sz="1200" b="1" dirty="0"/>
              <a:t> gel filtration purified </a:t>
            </a:r>
            <a:r>
              <a:rPr lang="en-US" sz="1200" b="1" i="1" dirty="0"/>
              <a:t>Zm</a:t>
            </a:r>
            <a:r>
              <a:rPr lang="en-US" sz="1200" b="1" dirty="0"/>
              <a:t>DRIK1-KD</a:t>
            </a:r>
            <a:r>
              <a:rPr lang="en-US" sz="1200" b="1" baseline="30000" dirty="0"/>
              <a:t>R187-S514</a:t>
            </a:r>
            <a:r>
              <a:rPr lang="en-AU" sz="1200" b="1" dirty="0">
                <a:ea typeface="DengXian" panose="020B0503020204020204" pitchFamily="2" charset="-122"/>
                <a:cs typeface="Times New Roman" panose="02020603050405020304" pitchFamily="18" charset="0"/>
              </a:rPr>
              <a:t>. </a:t>
            </a:r>
            <a:r>
              <a:rPr lang="pt-BR" sz="1200" spc="-1" dirty="0" err="1"/>
              <a:t>This</a:t>
            </a:r>
            <a:r>
              <a:rPr lang="pt-BR" sz="1200" spc="-1" dirty="0"/>
              <a:t> </a:t>
            </a:r>
            <a:r>
              <a:rPr lang="pt-BR" sz="1200" spc="-1" dirty="0" err="1"/>
              <a:t>image</a:t>
            </a:r>
            <a:r>
              <a:rPr lang="pt-BR" sz="1200" spc="-1" dirty="0"/>
              <a:t> </a:t>
            </a:r>
            <a:r>
              <a:rPr lang="pt-BR" sz="1200" spc="-1" dirty="0" err="1"/>
              <a:t>was</a:t>
            </a:r>
            <a:r>
              <a:rPr lang="pt-BR" sz="1200" spc="-1" dirty="0"/>
              <a:t> </a:t>
            </a:r>
            <a:r>
              <a:rPr lang="pt-BR" sz="1200" spc="-1" dirty="0" err="1"/>
              <a:t>cropped</a:t>
            </a:r>
            <a:r>
              <a:rPr lang="pt-BR" sz="1200" spc="-1" dirty="0"/>
              <a:t> in </a:t>
            </a:r>
            <a:r>
              <a:rPr lang="pt-BR" sz="1200" spc="-1" dirty="0" err="1"/>
              <a:t>the</a:t>
            </a:r>
            <a:r>
              <a:rPr lang="pt-BR" sz="1200" spc="-1" dirty="0"/>
              <a:t> </a:t>
            </a:r>
            <a:r>
              <a:rPr lang="pt-BR" sz="1200" spc="-1" dirty="0" err="1"/>
              <a:t>red</a:t>
            </a:r>
            <a:r>
              <a:rPr lang="pt-BR" sz="1200" spc="-1" dirty="0"/>
              <a:t> </a:t>
            </a:r>
            <a:r>
              <a:rPr lang="pt-BR" sz="1200" spc="-1" dirty="0" err="1"/>
              <a:t>rectangle</a:t>
            </a:r>
            <a:r>
              <a:rPr lang="pt-BR" sz="1200" spc="-1" dirty="0"/>
              <a:t>. </a:t>
            </a:r>
            <a:r>
              <a:rPr lang="pt-BR" sz="1200" spc="-1" dirty="0" err="1"/>
              <a:t>This</a:t>
            </a:r>
            <a:r>
              <a:rPr lang="pt-BR" sz="1200" spc="-1" dirty="0"/>
              <a:t> </a:t>
            </a:r>
            <a:r>
              <a:rPr lang="pt-BR" sz="1200" spc="-1" dirty="0" err="1"/>
              <a:t>was</a:t>
            </a:r>
            <a:r>
              <a:rPr lang="pt-BR" sz="1200" spc="-1" dirty="0"/>
              <a:t> </a:t>
            </a:r>
            <a:r>
              <a:rPr lang="pt-BR" sz="1200" spc="-1" dirty="0" err="1"/>
              <a:t>made</a:t>
            </a:r>
            <a:r>
              <a:rPr lang="pt-BR" sz="1200" spc="-1" dirty="0"/>
              <a:t> </a:t>
            </a:r>
            <a:r>
              <a:rPr lang="pt-BR" sz="1200" spc="-1" dirty="0" err="1"/>
              <a:t>because</a:t>
            </a:r>
            <a:r>
              <a:rPr lang="pt-BR" sz="1200" spc="-1" dirty="0"/>
              <a:t> </a:t>
            </a:r>
            <a:r>
              <a:rPr lang="pt-BR" sz="1200" spc="-1" dirty="0" err="1"/>
              <a:t>other</a:t>
            </a:r>
            <a:r>
              <a:rPr lang="pt-BR" sz="1200" spc="-1" dirty="0"/>
              <a:t> </a:t>
            </a:r>
            <a:r>
              <a:rPr lang="pt-BR" sz="1200" spc="-1" dirty="0" err="1"/>
              <a:t>purified</a:t>
            </a:r>
            <a:r>
              <a:rPr lang="pt-BR" sz="1200" spc="-1" dirty="0"/>
              <a:t> </a:t>
            </a:r>
            <a:r>
              <a:rPr lang="pt-BR" sz="1200" spc="-1" dirty="0" err="1"/>
              <a:t>proteins</a:t>
            </a:r>
            <a:r>
              <a:rPr lang="pt-BR" sz="1200" spc="-1" dirty="0"/>
              <a:t> </a:t>
            </a:r>
            <a:r>
              <a:rPr lang="pt-BR" sz="1200" spc="-1" dirty="0" err="1"/>
              <a:t>were</a:t>
            </a:r>
            <a:r>
              <a:rPr lang="pt-BR" sz="1200" spc="-1" dirty="0"/>
              <a:t> </a:t>
            </a:r>
            <a:r>
              <a:rPr lang="pt-BR" sz="1200" spc="-1" dirty="0" err="1"/>
              <a:t>loaded</a:t>
            </a:r>
            <a:r>
              <a:rPr lang="pt-BR" sz="1200" spc="-1" dirty="0"/>
              <a:t> in </a:t>
            </a:r>
            <a:r>
              <a:rPr lang="pt-BR" sz="1200" spc="-1" dirty="0" err="1"/>
              <a:t>the</a:t>
            </a:r>
            <a:r>
              <a:rPr lang="pt-BR" sz="1200" spc="-1" dirty="0"/>
              <a:t> </a:t>
            </a:r>
            <a:r>
              <a:rPr lang="pt-BR" sz="1200" spc="-1" dirty="0" err="1"/>
              <a:t>same</a:t>
            </a:r>
            <a:r>
              <a:rPr lang="pt-BR" sz="1200" spc="-1" dirty="0"/>
              <a:t> gel.</a:t>
            </a:r>
          </a:p>
          <a:p>
            <a:pPr algn="just"/>
            <a:endParaRPr lang="pt-BR" sz="1200" spc="-1" dirty="0"/>
          </a:p>
          <a:p>
            <a:pPr algn="just">
              <a:spcAft>
                <a:spcPts val="0"/>
              </a:spcAft>
            </a:pPr>
            <a:endParaRPr lang="pt-BR" sz="1200" dirty="0">
              <a:ea typeface="DengXian" panose="020B0503020204020204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</TotalTime>
  <Words>76</Words>
  <Application>Microsoft Office PowerPoint</Application>
  <PresentationFormat>Personalizar</PresentationFormat>
  <Paragraphs>2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7" baseType="lpstr">
      <vt:lpstr>Arial</vt:lpstr>
      <vt:lpstr>Symbol</vt:lpstr>
      <vt:lpstr>Times New Roman</vt:lpstr>
      <vt:lpstr>Wingdings</vt:lpstr>
      <vt:lpstr>Office Theme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subject/>
  <dc:creator/>
  <dc:description/>
  <cp:lastModifiedBy>Viviane C H da Silva</cp:lastModifiedBy>
  <cp:revision>7</cp:revision>
  <dcterms:created xsi:type="dcterms:W3CDTF">2020-01-22T11:00:35Z</dcterms:created>
  <dcterms:modified xsi:type="dcterms:W3CDTF">2020-02-03T02:06:21Z</dcterms:modified>
  <dc:language>en-CA</dc:language>
</cp:coreProperties>
</file>